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7" r:id="rId3"/>
    <p:sldId id="274" r:id="rId4"/>
    <p:sldId id="282" r:id="rId5"/>
    <p:sldId id="283" r:id="rId6"/>
    <p:sldId id="288" r:id="rId7"/>
    <p:sldId id="291" r:id="rId8"/>
    <p:sldId id="294" r:id="rId9"/>
    <p:sldId id="295" r:id="rId10"/>
    <p:sldId id="297" r:id="rId11"/>
    <p:sldId id="296" r:id="rId12"/>
    <p:sldId id="293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4660"/>
  </p:normalViewPr>
  <p:slideViewPr>
    <p:cSldViewPr>
      <p:cViewPr>
        <p:scale>
          <a:sx n="100" d="100"/>
          <a:sy n="100" d="100"/>
        </p:scale>
        <p:origin x="-19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E7B55964-8460-4ACB-8D19-C8D7BBE3D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601C4645-A7B4-455C-84CC-8878443CD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895B-E5A3-4D48-B4C6-2522948E42A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2" tIns="46218" rIns="92432" bIns="46218" anchor="b"/>
          <a:lstStyle/>
          <a:p>
            <a:pPr algn="r" defTabSz="925513" eaLnBrk="0" hangingPunct="0"/>
            <a:fld id="{8FB4211C-7028-4B4D-96CF-A281BEC4769F}" type="slidenum">
              <a:rPr lang="en-US" sz="1200">
                <a:latin typeface="Verdana" pitchFamily="34" charset="0"/>
                <a:ea typeface="ＭＳ Ｐゴシック" pitchFamily="34" charset="-128"/>
              </a:rPr>
              <a:pPr algn="r" defTabSz="925513" eaLnBrk="0" hangingPunct="0"/>
              <a:t>1</a:t>
            </a:fld>
            <a:endParaRPr lang="en-US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41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32" tIns="46218" rIns="92432" bIns="46218"/>
          <a:lstStyle/>
          <a:p>
            <a:pPr eaLnBrk="1" hangingPunct="1"/>
            <a:r>
              <a:rPr lang="en-CA" smtClean="0"/>
              <a:t>Karen to introduce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8ABB97F4-65C4-45C6-9990-EF2C637877BF}" type="slidenum">
              <a:rPr lang="en-US" sz="1200"/>
              <a:pPr algn="r" defTabSz="931863"/>
              <a:t>2</a:t>
            </a:fld>
            <a:endParaRPr lang="en-US" sz="1200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2" tIns="46218" rIns="92432" bIns="46218" anchor="b"/>
          <a:lstStyle/>
          <a:p>
            <a:pPr algn="r" defTabSz="925513" eaLnBrk="0" hangingPunct="0"/>
            <a:fld id="{64602521-3AF7-41C5-86DE-DFF9A95EBD9A}" type="slidenum">
              <a:rPr lang="en-US" sz="1200">
                <a:latin typeface="Verdana" pitchFamily="34" charset="0"/>
                <a:ea typeface="ＭＳ Ｐゴシック" pitchFamily="34" charset="-128"/>
              </a:rPr>
              <a:pPr algn="r" defTabSz="925513" eaLnBrk="0" hangingPunct="0"/>
              <a:t>2</a:t>
            </a:fld>
            <a:endParaRPr lang="en-US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32" tIns="46218" rIns="92432" bIns="46218"/>
          <a:lstStyle/>
          <a:p>
            <a:pPr eaLnBrk="1" hangingPunct="1"/>
            <a:r>
              <a:rPr lang="en-CA" smtClean="0"/>
              <a:t>Karen to introduce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AC757-0C84-40CB-9301-B08650A481F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2" tIns="46218" rIns="92432" bIns="46218" anchor="b"/>
          <a:lstStyle/>
          <a:p>
            <a:pPr algn="r" defTabSz="925513" eaLnBrk="0" hangingPunct="0"/>
            <a:fld id="{B9D595AB-52C0-42B6-A347-3275D320AE9A}" type="slidenum">
              <a:rPr lang="en-US" sz="1200">
                <a:latin typeface="Verdana" pitchFamily="34" charset="0"/>
                <a:ea typeface="ＭＳ Ｐゴシック" pitchFamily="34" charset="-128"/>
              </a:rPr>
              <a:pPr algn="r" defTabSz="925513" eaLnBrk="0" hangingPunct="0"/>
              <a:t>3</a:t>
            </a:fld>
            <a:endParaRPr lang="en-US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32" tIns="46218" rIns="92432" bIns="46218"/>
          <a:lstStyle/>
          <a:p>
            <a:pPr eaLnBrk="1" hangingPunct="1"/>
            <a:r>
              <a:rPr lang="en-CA" smtClean="0"/>
              <a:t>Karen to introduce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881B8-B3C3-4B6F-ACC8-6FBAE981D1B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2" tIns="46218" rIns="92432" bIns="46218" anchor="b"/>
          <a:lstStyle/>
          <a:p>
            <a:pPr algn="r" defTabSz="925513" eaLnBrk="0" hangingPunct="0"/>
            <a:fld id="{FDC289AE-B3F1-4462-B2A9-F66661B4D846}" type="slidenum">
              <a:rPr lang="en-US" sz="1200">
                <a:latin typeface="Verdana" pitchFamily="34" charset="0"/>
                <a:ea typeface="ＭＳ Ｐゴシック" pitchFamily="34" charset="-128"/>
              </a:rPr>
              <a:pPr algn="r" defTabSz="925513" eaLnBrk="0" hangingPunct="0"/>
              <a:t>4</a:t>
            </a:fld>
            <a:endParaRPr lang="en-US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355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32" tIns="46218" rIns="92432" bIns="46218"/>
          <a:lstStyle/>
          <a:p>
            <a:pPr eaLnBrk="1" hangingPunct="1"/>
            <a:r>
              <a:rPr lang="en-CA" smtClean="0"/>
              <a:t>Karen to introduce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5E976-5DBF-4221-9E6C-B0662DDD952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2" tIns="46218" rIns="92432" bIns="46218" anchor="b"/>
          <a:lstStyle/>
          <a:p>
            <a:pPr algn="r" defTabSz="925513" eaLnBrk="0" hangingPunct="0"/>
            <a:fld id="{AC6349E2-313B-488B-A193-87C497EE8CC1}" type="slidenum">
              <a:rPr lang="en-US" sz="1200">
                <a:latin typeface="Verdana" pitchFamily="34" charset="0"/>
                <a:ea typeface="ＭＳ Ｐゴシック" pitchFamily="34" charset="-128"/>
              </a:rPr>
              <a:pPr algn="r" defTabSz="925513" eaLnBrk="0" hangingPunct="0"/>
              <a:t>5</a:t>
            </a:fld>
            <a:endParaRPr lang="en-US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560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32" tIns="46218" rIns="92432" bIns="46218"/>
          <a:lstStyle/>
          <a:p>
            <a:pPr eaLnBrk="1" hangingPunct="1"/>
            <a:r>
              <a:rPr lang="en-CA" smtClean="0"/>
              <a:t>Karen to introduce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E3AC1F25-C7D8-43BC-B53F-67E6274E7AB4}" type="slidenum">
              <a:rPr lang="en-US" sz="1200"/>
              <a:pPr algn="r" defTabSz="931863"/>
              <a:t>6</a:t>
            </a:fld>
            <a:endParaRPr lang="en-US" sz="1200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2" tIns="46218" rIns="92432" bIns="46218" anchor="b"/>
          <a:lstStyle/>
          <a:p>
            <a:pPr algn="r" defTabSz="925513" eaLnBrk="0" hangingPunct="0"/>
            <a:fld id="{B3A28D4A-3848-4BC2-9DE3-8662C1A15778}" type="slidenum">
              <a:rPr lang="en-US" sz="1200">
                <a:latin typeface="Verdana" pitchFamily="34" charset="0"/>
                <a:ea typeface="ＭＳ Ｐゴシック" pitchFamily="34" charset="-128"/>
              </a:rPr>
              <a:pPr algn="r" defTabSz="925513" eaLnBrk="0" hangingPunct="0"/>
              <a:t>6</a:t>
            </a:fld>
            <a:endParaRPr lang="en-US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32" tIns="46218" rIns="92432" bIns="46218"/>
          <a:lstStyle/>
          <a:p>
            <a:pPr eaLnBrk="1" hangingPunct="1"/>
            <a:r>
              <a:rPr lang="en-CA" smtClean="0"/>
              <a:t>Karen to introduce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0DE67225-8F53-45F3-8684-70D92ABEA496}" type="slidenum">
              <a:rPr lang="en-US" sz="1200"/>
              <a:pPr algn="r" defTabSz="931863"/>
              <a:t>12</a:t>
            </a:fld>
            <a:endParaRPr lang="en-US" sz="120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2" tIns="46218" rIns="92432" bIns="46218" anchor="b"/>
          <a:lstStyle/>
          <a:p>
            <a:pPr algn="r" defTabSz="925513" eaLnBrk="0" hangingPunct="0"/>
            <a:fld id="{CAA4D140-E1E1-4839-9834-9B682B6436D0}" type="slidenum">
              <a:rPr lang="en-US" sz="1200">
                <a:latin typeface="Verdana" pitchFamily="34" charset="0"/>
                <a:ea typeface="ＭＳ Ｐゴシック" pitchFamily="34" charset="-128"/>
              </a:rPr>
              <a:pPr algn="r" defTabSz="925513" eaLnBrk="0" hangingPunct="0"/>
              <a:t>12</a:t>
            </a:fld>
            <a:endParaRPr lang="en-US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481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32" tIns="46218" rIns="92432" bIns="46218"/>
          <a:lstStyle/>
          <a:p>
            <a:pPr eaLnBrk="1" hangingPunct="1"/>
            <a:r>
              <a:rPr lang="en-CA" smtClean="0"/>
              <a:t>Karen to introduce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B827F-4DB6-4783-9981-3CC586231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80EFF-AAC6-411F-B640-FE21636D0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DB5A3-D959-49DF-B5A0-8F6FC0D33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42DB3-8F46-440E-931A-D6804216C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33D4A-9E3D-40E6-BA61-DFE541E50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5CAB-5A24-425C-AB88-6FEB7DF6A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6A53-2E55-4BC6-8BA5-8C6872E54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4E4B4-CCB1-4AF0-BDB6-A75EAA11D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9333-D14E-4F6A-9B03-98D461403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5A9C-3F73-4F0D-8E7A-A1419338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AB99-A792-4C5A-B3D0-BD0D86FBE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130D9-5CA5-48DD-90C9-8B9807B44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D76A4F-65CB-4E65-8BD6-DCDC5156D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4327D4B-BAD7-467C-9F51-F30F48FDEC6C}" type="slidenum">
              <a:rPr lang="en-US" sz="1400">
                <a:ea typeface="Osaka" pitchFamily="-107" charset="-128"/>
              </a:rPr>
              <a:pPr algn="r" eaLnBrk="0" hangingPunct="0"/>
              <a:t>1</a:t>
            </a:fld>
            <a:endParaRPr lang="en-US" sz="1400">
              <a:ea typeface="Osaka" pitchFamily="-107" charset="-128"/>
            </a:endParaRP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029200" y="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750" y="1484313"/>
            <a:ext cx="77724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7A00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President’s Advisory Committee</a:t>
            </a:r>
          </a:p>
          <a:p>
            <a:pPr algn="ctr">
              <a:defRPr/>
            </a:pPr>
            <a:r>
              <a:rPr lang="en-US" sz="2800" b="1">
                <a:solidFill>
                  <a:srgbClr val="7A00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</a:t>
            </a:r>
          </a:p>
          <a:p>
            <a:pPr algn="ctr">
              <a:defRPr/>
            </a:pPr>
            <a:r>
              <a:rPr lang="en-US" sz="2800" b="1">
                <a:solidFill>
                  <a:srgbClr val="7A00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Impact of the Current Economic Situation</a:t>
            </a:r>
          </a:p>
          <a:p>
            <a:pPr algn="ctr">
              <a:defRPr/>
            </a:pPr>
            <a:r>
              <a:rPr lang="en-US" sz="2800" b="1">
                <a:solidFill>
                  <a:srgbClr val="7A00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(PAC-ICES)</a:t>
            </a:r>
            <a:r>
              <a:rPr lang="en-US" sz="2800" b="1">
                <a:solidFill>
                  <a:srgbClr val="7A00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en-US" sz="2800" b="1">
                <a:solidFill>
                  <a:srgbClr val="7A00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/>
                <a:cs typeface="ＭＳ Ｐゴシック"/>
              </a:rPr>
            </a:br>
            <a:endParaRPr lang="en-US" sz="2800" b="1">
              <a:solidFill>
                <a:srgbClr val="7A00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ＭＳ Ｐゴシック"/>
              <a:cs typeface="ＭＳ Ｐゴシック"/>
            </a:endParaRPr>
          </a:p>
          <a:p>
            <a:pPr algn="ctr">
              <a:defRPr/>
            </a:pPr>
            <a:r>
              <a:rPr lang="en-US" sz="2800" b="1">
                <a:solidFill>
                  <a:srgbClr val="7A00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/>
                <a:cs typeface="ＭＳ Ｐゴシック"/>
              </a:rPr>
              <a:t>MUFA - AGM</a:t>
            </a:r>
          </a:p>
          <a:p>
            <a:pPr algn="ctr">
              <a:defRPr/>
            </a:pPr>
            <a:r>
              <a:rPr lang="en-US" b="1">
                <a:latin typeface="Verdana" pitchFamily="34" charset="0"/>
                <a:ea typeface="ＭＳ Ｐゴシック"/>
                <a:cs typeface="ＭＳ Ｐゴシック"/>
              </a:rPr>
              <a:t>May 7, 2009</a:t>
            </a:r>
            <a:r>
              <a:rPr lang="en-US">
                <a:latin typeface="Verdana" pitchFamily="34" charset="0"/>
                <a:ea typeface="ＭＳ Ｐゴシック"/>
                <a:cs typeface="ＭＳ Ｐゴシック"/>
              </a:rPr>
              <a:t> </a:t>
            </a:r>
            <a:r>
              <a:rPr lang="en-US" b="1"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en-US" b="1">
                <a:latin typeface="Verdana" pitchFamily="34" charset="0"/>
                <a:ea typeface="ＭＳ Ｐゴシック"/>
                <a:cs typeface="ＭＳ Ｐゴシック"/>
              </a:rPr>
            </a:br>
            <a:endParaRPr lang="en-US" b="1">
              <a:latin typeface="Verdana" pitchFamily="34" charset="0"/>
              <a:ea typeface="ＭＳ Ｐゴシック"/>
              <a:cs typeface="ＭＳ Ｐゴシック"/>
            </a:endParaRPr>
          </a:p>
          <a:p>
            <a:pPr algn="ctr">
              <a:defRPr/>
            </a:pPr>
            <a:r>
              <a:rPr lang="en-US" b="1">
                <a:latin typeface="Verdana" pitchFamily="34" charset="0"/>
                <a:ea typeface="ＭＳ Ｐゴシック"/>
                <a:cs typeface="ＭＳ Ｐゴシック"/>
              </a:rPr>
              <a:t>Dave Lazzarato</a:t>
            </a:r>
            <a:endParaRPr lang="en-CA" b="1"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5029200" y="15240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pic>
        <p:nvPicPr>
          <p:cNvPr id="16389" name="Picture 9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25538"/>
            <a:ext cx="8229600" cy="576262"/>
          </a:xfrm>
        </p:spPr>
        <p:txBody>
          <a:bodyPr/>
          <a:lstStyle/>
          <a:p>
            <a:r>
              <a:rPr lang="en-US" sz="2800" b="1" smtClean="0">
                <a:solidFill>
                  <a:srgbClr val="7A003C"/>
                </a:solidFill>
              </a:rPr>
              <a:t>Work To Date cont’d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28148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 </a:t>
            </a:r>
            <a:r>
              <a:rPr lang="en-US" sz="2000" b="1" u="sng" smtClean="0">
                <a:solidFill>
                  <a:srgbClr val="990033"/>
                </a:solidFill>
              </a:rPr>
              <a:t>Internal</a:t>
            </a:r>
          </a:p>
          <a:p>
            <a:pPr>
              <a:buFontTx/>
              <a:buNone/>
            </a:pPr>
            <a:endParaRPr lang="en-US" sz="2000" b="1" smtClean="0">
              <a:solidFill>
                <a:srgbClr val="990033"/>
              </a:solidFill>
            </a:endParaRPr>
          </a:p>
          <a:p>
            <a:r>
              <a:rPr lang="en-US" sz="1800" b="1" smtClean="0"/>
              <a:t>Refining Directions</a:t>
            </a:r>
          </a:p>
          <a:p>
            <a:pPr>
              <a:buFontTx/>
              <a:buNone/>
            </a:pPr>
            <a:endParaRPr lang="en-US" sz="1800" b="1" smtClean="0"/>
          </a:p>
          <a:p>
            <a:r>
              <a:rPr lang="en-US" sz="1800" b="1" smtClean="0"/>
              <a:t>Faculty Renewal</a:t>
            </a:r>
          </a:p>
          <a:p>
            <a:pPr>
              <a:buFontTx/>
              <a:buNone/>
            </a:pPr>
            <a:endParaRPr lang="en-US" sz="1800" b="1" smtClean="0"/>
          </a:p>
          <a:p>
            <a:r>
              <a:rPr lang="en-US" sz="1800" b="1" smtClean="0"/>
              <a:t>Capital Plan</a:t>
            </a:r>
          </a:p>
          <a:p>
            <a:pPr>
              <a:buFontTx/>
              <a:buNone/>
            </a:pPr>
            <a:endParaRPr lang="en-US" sz="1800" b="1" smtClean="0"/>
          </a:p>
          <a:p>
            <a:r>
              <a:rPr lang="en-US" sz="1800" b="1" smtClean="0"/>
              <a:t>Deferred Maintenance </a:t>
            </a:r>
          </a:p>
          <a:p>
            <a:pPr>
              <a:buFontTx/>
              <a:buNone/>
            </a:pPr>
            <a:endParaRPr lang="en-US" sz="1800" b="1" smtClean="0"/>
          </a:p>
          <a:p>
            <a:r>
              <a:rPr lang="en-US" sz="1800" b="1" smtClean="0"/>
              <a:t>Future Budget Model</a:t>
            </a:r>
          </a:p>
          <a:p>
            <a:pPr>
              <a:buFontTx/>
              <a:buNone/>
            </a:pPr>
            <a:endParaRPr lang="en-US" sz="1800" b="1" smtClean="0"/>
          </a:p>
          <a:p>
            <a:pPr>
              <a:buFontTx/>
              <a:buNone/>
            </a:pPr>
            <a:endParaRPr lang="en-US" sz="1800" b="1" smtClean="0"/>
          </a:p>
        </p:txBody>
      </p:sp>
      <p:pic>
        <p:nvPicPr>
          <p:cNvPr id="31747" name="Picture 9" descr="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25538"/>
            <a:ext cx="8229600" cy="576262"/>
          </a:xfrm>
        </p:spPr>
        <p:txBody>
          <a:bodyPr/>
          <a:lstStyle/>
          <a:p>
            <a:r>
              <a:rPr lang="en-US" sz="2800" b="1" smtClean="0">
                <a:solidFill>
                  <a:srgbClr val="7A003C"/>
                </a:solidFill>
              </a:rPr>
              <a:t>Next Steps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8229600" cy="29527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b="1" smtClean="0"/>
          </a:p>
          <a:p>
            <a:pPr>
              <a:lnSpc>
                <a:spcPct val="90000"/>
              </a:lnSpc>
            </a:pPr>
            <a:endParaRPr lang="en-US" sz="2000" b="1" smtClean="0"/>
          </a:p>
          <a:p>
            <a:pPr>
              <a:lnSpc>
                <a:spcPct val="90000"/>
              </a:lnSpc>
            </a:pPr>
            <a:r>
              <a:rPr lang="en-US" sz="2000" b="1" smtClean="0"/>
              <a:t>Complete initial observations and recommendations and discuss with the President</a:t>
            </a:r>
          </a:p>
          <a:p>
            <a:pPr>
              <a:lnSpc>
                <a:spcPct val="90000"/>
              </a:lnSpc>
            </a:pPr>
            <a:endParaRPr lang="en-US" sz="2000" b="1" smtClean="0"/>
          </a:p>
          <a:p>
            <a:pPr>
              <a:lnSpc>
                <a:spcPct val="90000"/>
              </a:lnSpc>
            </a:pPr>
            <a:r>
              <a:rPr lang="en-US" sz="2000" b="1" smtClean="0"/>
              <a:t>Consultation with groups across campus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90000"/>
              </a:lnSpc>
            </a:pPr>
            <a:r>
              <a:rPr lang="en-US" sz="2000" b="1" smtClean="0"/>
              <a:t>Final recommendations in Fall 2009</a:t>
            </a:r>
          </a:p>
        </p:txBody>
      </p:sp>
      <p:pic>
        <p:nvPicPr>
          <p:cNvPr id="32771" name="Picture 9" descr="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3BC9D57-5C62-4AA1-9773-7509E3FC6D6F}" type="slidenum">
              <a:rPr lang="en-US" sz="1400">
                <a:ea typeface="Osaka" pitchFamily="-107" charset="-128"/>
              </a:rPr>
              <a:pPr algn="r" eaLnBrk="0" hangingPunct="0"/>
              <a:t>12</a:t>
            </a:fld>
            <a:endParaRPr lang="en-US" sz="1400">
              <a:ea typeface="Osaka" pitchFamily="-107" charset="-128"/>
            </a:endParaRP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5029200" y="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84213" y="1916113"/>
            <a:ext cx="77724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7A003C"/>
              </a:buClr>
              <a:buSzPct val="120000"/>
              <a:buFont typeface="Wingdings" pitchFamily="2" charset="2"/>
              <a:buNone/>
            </a:pPr>
            <a:r>
              <a:rPr lang="en-CA" sz="3200" b="1">
                <a:solidFill>
                  <a:srgbClr val="7A003C"/>
                </a:solidFill>
                <a:ea typeface="ＭＳ Ｐゴシック" pitchFamily="34" charset="-128"/>
              </a:rPr>
              <a:t>Q &amp; A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5029200" y="15240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pic>
        <p:nvPicPr>
          <p:cNvPr id="33797" name="Picture 9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900113" y="1196975"/>
            <a:ext cx="7391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>
              <a:solidFill>
                <a:srgbClr val="7A003C"/>
              </a:solidFill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468313" y="1916113"/>
            <a:ext cx="83534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rgbClr val="990033"/>
              </a:buClr>
              <a:buFont typeface="Wingdings" pitchFamily="2" charset="2"/>
              <a:buNone/>
            </a:pP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A99191C-2957-413A-9E2E-FA1286F99057}" type="slidenum">
              <a:rPr lang="en-US" sz="1400">
                <a:ea typeface="Osaka" pitchFamily="-107" charset="-128"/>
              </a:rPr>
              <a:pPr algn="r" eaLnBrk="0" hangingPunct="0"/>
              <a:t>2</a:t>
            </a:fld>
            <a:endParaRPr lang="en-US" sz="1400">
              <a:ea typeface="Osaka" pitchFamily="-107" charset="-128"/>
            </a:endParaRP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029200" y="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55650" y="2924175"/>
            <a:ext cx="7772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7A003C"/>
              </a:buClr>
              <a:buSzPct val="120000"/>
              <a:buFont typeface="Wingdings" pitchFamily="2" charset="2"/>
              <a:buNone/>
            </a:pPr>
            <a:endParaRPr lang="en-CA" sz="2400" b="1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5029200" y="15240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pic>
        <p:nvPicPr>
          <p:cNvPr id="18437" name="Picture 9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900113" y="1196975"/>
            <a:ext cx="7391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7A003C"/>
                </a:solidFill>
              </a:rPr>
              <a:t>Index </a:t>
            </a:r>
            <a:br>
              <a:rPr lang="en-US" sz="2800" b="1">
                <a:solidFill>
                  <a:srgbClr val="7A003C"/>
                </a:solidFill>
              </a:rPr>
            </a:br>
            <a:endParaRPr lang="en-US" sz="2800" b="1">
              <a:solidFill>
                <a:srgbClr val="7A003C"/>
              </a:solidFill>
            </a:endParaRP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468313" y="1916113"/>
            <a:ext cx="83534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rgbClr val="990033"/>
              </a:buClr>
              <a:buFontTx/>
              <a:buChar char="•"/>
            </a:pPr>
            <a:r>
              <a:rPr lang="en-US" sz="2000" b="1"/>
              <a:t>Terms of Reference</a:t>
            </a:r>
          </a:p>
          <a:p>
            <a:pPr marL="800100" lvl="1" indent="-342900">
              <a:spcBef>
                <a:spcPct val="40000"/>
              </a:spcBef>
              <a:buClr>
                <a:srgbClr val="990033"/>
              </a:buClr>
              <a:buFontTx/>
              <a:buChar char="•"/>
            </a:pPr>
            <a:r>
              <a:rPr lang="en-US" b="1"/>
              <a:t>University Commitments</a:t>
            </a:r>
          </a:p>
          <a:p>
            <a:pPr marL="800100" lvl="1" indent="-342900">
              <a:spcBef>
                <a:spcPct val="40000"/>
              </a:spcBef>
              <a:buClr>
                <a:srgbClr val="990033"/>
              </a:buClr>
              <a:buFontTx/>
              <a:buChar char="•"/>
            </a:pPr>
            <a:r>
              <a:rPr lang="en-US" b="1"/>
              <a:t>Principles to Guide the Development of Recommendations</a:t>
            </a:r>
          </a:p>
          <a:p>
            <a:pPr marL="800100" lvl="1" indent="-342900">
              <a:spcBef>
                <a:spcPct val="40000"/>
              </a:spcBef>
              <a:buClr>
                <a:srgbClr val="990033"/>
              </a:buClr>
              <a:buFontTx/>
              <a:buChar char="•"/>
            </a:pPr>
            <a:r>
              <a:rPr lang="en-US" b="1"/>
              <a:t>Committee Members</a:t>
            </a:r>
          </a:p>
          <a:p>
            <a:pPr marL="342900" indent="-342900">
              <a:spcBef>
                <a:spcPct val="40000"/>
              </a:spcBef>
              <a:buClr>
                <a:srgbClr val="990033"/>
              </a:buClr>
              <a:buFontTx/>
              <a:buChar char="•"/>
            </a:pPr>
            <a:endParaRPr lang="en-US" sz="2000" b="1"/>
          </a:p>
          <a:p>
            <a:pPr marL="342900" indent="-342900">
              <a:spcBef>
                <a:spcPct val="40000"/>
              </a:spcBef>
              <a:buClr>
                <a:srgbClr val="990033"/>
              </a:buClr>
              <a:buFontTx/>
              <a:buChar char="•"/>
            </a:pPr>
            <a:r>
              <a:rPr lang="en-US" sz="2000" b="1"/>
              <a:t>Work To Date </a:t>
            </a:r>
          </a:p>
          <a:p>
            <a:pPr marL="342900" indent="-342900">
              <a:spcBef>
                <a:spcPct val="40000"/>
              </a:spcBef>
              <a:buClr>
                <a:srgbClr val="990033"/>
              </a:buClr>
              <a:buFontTx/>
              <a:buChar char="•"/>
            </a:pPr>
            <a:endParaRPr lang="en-US" sz="2000" b="1"/>
          </a:p>
          <a:p>
            <a:pPr marL="342900" indent="-342900">
              <a:spcBef>
                <a:spcPct val="40000"/>
              </a:spcBef>
              <a:buClr>
                <a:srgbClr val="990033"/>
              </a:buClr>
              <a:buFontTx/>
              <a:buChar char="•"/>
            </a:pPr>
            <a:r>
              <a:rPr lang="en-US" sz="2000" b="1"/>
              <a:t>Next Steps</a:t>
            </a:r>
          </a:p>
          <a:p>
            <a:pPr marL="342900" indent="-342900">
              <a:spcBef>
                <a:spcPct val="40000"/>
              </a:spcBef>
              <a:buClr>
                <a:srgbClr val="990033"/>
              </a:buClr>
              <a:buFontTx/>
              <a:buChar char="•"/>
            </a:pPr>
            <a:endParaRPr lang="en-US" sz="2000" b="1"/>
          </a:p>
          <a:p>
            <a:pPr marL="342900" indent="-342900">
              <a:spcBef>
                <a:spcPct val="40000"/>
              </a:spcBef>
              <a:buClr>
                <a:srgbClr val="990033"/>
              </a:buClr>
              <a:buFontTx/>
              <a:buChar char="•"/>
            </a:pPr>
            <a:r>
              <a:rPr lang="en-US" sz="2000" b="1"/>
              <a:t>Q &amp;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4CEBE2D-C085-4E4B-8554-1A258B48E594}" type="slidenum">
              <a:rPr lang="en-US" sz="1400">
                <a:ea typeface="Osaka" pitchFamily="-107" charset="-128"/>
              </a:rPr>
              <a:pPr algn="r" eaLnBrk="0" hangingPunct="0"/>
              <a:t>3</a:t>
            </a:fld>
            <a:endParaRPr lang="en-US" sz="1400">
              <a:ea typeface="Osaka" pitchFamily="-107" charset="-128"/>
            </a:endParaRP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029200" y="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55650" y="2924175"/>
            <a:ext cx="7772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7A003C"/>
              </a:buClr>
              <a:buSzPct val="120000"/>
              <a:buFont typeface="Wingdings" pitchFamily="2" charset="2"/>
              <a:buNone/>
            </a:pPr>
            <a:endParaRPr lang="en-CA" sz="2400" b="1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5029200" y="15240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pic>
        <p:nvPicPr>
          <p:cNvPr id="20485" name="Picture 9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900113" y="1196975"/>
            <a:ext cx="7391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7A003C"/>
                </a:solidFill>
              </a:rPr>
              <a:t>PAC-ICES </a:t>
            </a:r>
            <a:br>
              <a:rPr lang="en-US" sz="2800" b="1">
                <a:solidFill>
                  <a:srgbClr val="7A003C"/>
                </a:solidFill>
              </a:rPr>
            </a:br>
            <a:r>
              <a:rPr lang="en-US" sz="2800" b="1">
                <a:solidFill>
                  <a:srgbClr val="7A003C"/>
                </a:solidFill>
              </a:rPr>
              <a:t>Terms of Reference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68313" y="1916113"/>
            <a:ext cx="83534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rgbClr val="990033"/>
              </a:buClr>
              <a:buFont typeface="Wingdings" pitchFamily="2" charset="2"/>
              <a:buNone/>
            </a:pPr>
            <a:endParaRPr lang="en-US" b="1"/>
          </a:p>
          <a:p>
            <a:pPr>
              <a:spcBef>
                <a:spcPct val="40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sz="2000" b="1"/>
              <a:t>The purpose of the advisory committee is to provide strategic advice to the President on mitigating strategies to ensure the long term sustainability of the University. </a:t>
            </a:r>
          </a:p>
          <a:p>
            <a:pPr>
              <a:spcBef>
                <a:spcPct val="40000"/>
              </a:spcBef>
              <a:buClr>
                <a:srgbClr val="990033"/>
              </a:buClr>
              <a:buFont typeface="Wingdings" pitchFamily="2" charset="2"/>
              <a:buNone/>
            </a:pPr>
            <a:endParaRPr lang="en-US" sz="2000" b="1"/>
          </a:p>
          <a:p>
            <a:pPr>
              <a:spcBef>
                <a:spcPct val="40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b="1"/>
              <a:t>Short term and long term strategies must: </a:t>
            </a:r>
          </a:p>
          <a:p>
            <a:pPr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en-US" sz="1400"/>
              <a:t>  </a:t>
            </a:r>
            <a:r>
              <a:rPr lang="en-US" sz="1600"/>
              <a:t>preserve the academic and research mission</a:t>
            </a:r>
          </a:p>
          <a:p>
            <a:pPr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en-US" sz="1600"/>
              <a:t> develop fiscal strategies to address the current economic realities  </a:t>
            </a:r>
          </a:p>
          <a:p>
            <a:pPr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en-US" sz="1600"/>
              <a:t> ensure that the University will be poised for action on the other side of this economic downturn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5A88DA9-8F6A-4673-878A-DDA624087EF5}" type="slidenum">
              <a:rPr lang="en-US" sz="1400">
                <a:ea typeface="Osaka" pitchFamily="-107" charset="-128"/>
              </a:rPr>
              <a:pPr algn="r" eaLnBrk="0" hangingPunct="0"/>
              <a:t>4</a:t>
            </a:fld>
            <a:endParaRPr lang="en-US" sz="1400">
              <a:ea typeface="Osaka" pitchFamily="-107" charset="-128"/>
            </a:endParaRP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5029200" y="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755650" y="2924175"/>
            <a:ext cx="7772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7A003C"/>
              </a:buClr>
              <a:buSzPct val="120000"/>
              <a:buFont typeface="Wingdings" pitchFamily="2" charset="2"/>
              <a:buNone/>
            </a:pPr>
            <a:endParaRPr lang="en-CA" sz="2400" b="1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5029200" y="15240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pic>
        <p:nvPicPr>
          <p:cNvPr id="22533" name="Picture 9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241300" y="1125538"/>
            <a:ext cx="89027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7A003C"/>
                </a:solidFill>
              </a:rPr>
              <a:t>University Commitments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395288" y="2060575"/>
            <a:ext cx="81756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r>
              <a:rPr lang="en-US"/>
              <a:t> </a:t>
            </a:r>
            <a:r>
              <a:rPr lang="en-US" b="1"/>
              <a:t>Commitment to: 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 the core mission of academics and research in a student-centred university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 the goals of Refining Directions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 accessibility for students 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 renewal of faculty 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 strategic growth and capital development where funding sources are secured</a:t>
            </a:r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E27D161-DA05-42B8-B06C-796D56C69203}" type="slidenum">
              <a:rPr lang="en-US" sz="1400">
                <a:ea typeface="Osaka" pitchFamily="-107" charset="-128"/>
              </a:rPr>
              <a:pPr algn="r" eaLnBrk="0" hangingPunct="0"/>
              <a:t>5</a:t>
            </a:fld>
            <a:endParaRPr lang="en-US" sz="1400">
              <a:ea typeface="Osaka" pitchFamily="-107" charset="-128"/>
            </a:endParaRP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5029200" y="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755650" y="2924175"/>
            <a:ext cx="7772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7A003C"/>
              </a:buClr>
              <a:buSzPct val="120000"/>
              <a:buFont typeface="Wingdings" pitchFamily="2" charset="2"/>
              <a:buNone/>
            </a:pPr>
            <a:endParaRPr lang="en-CA" sz="2400" b="1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5029200" y="15240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pic>
        <p:nvPicPr>
          <p:cNvPr id="24581" name="Picture 9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971550" y="1125538"/>
            <a:ext cx="7391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7A003C"/>
                </a:solidFill>
              </a:rPr>
              <a:t>Principles to Guide the Development of Recommendations</a:t>
            </a:r>
            <a:endParaRPr lang="en-US" sz="2400">
              <a:solidFill>
                <a:srgbClr val="7A003C"/>
              </a:solidFill>
            </a:endParaRP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684213" y="1844675"/>
            <a:ext cx="79200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/>
              <a:t>Visionary – </a:t>
            </a:r>
            <a:r>
              <a:rPr lang="en-US" sz="1600"/>
              <a:t>the aim is to build organizational capacity to preserve the academic and research mission of the University</a:t>
            </a:r>
            <a:r>
              <a:rPr lang="en-US" sz="1600" b="1"/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16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/>
              <a:t>Transparency – </a:t>
            </a:r>
            <a:r>
              <a:rPr lang="en-US" sz="1600"/>
              <a:t>all recommendations will be fully disclosed to the McMaster community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/>
              <a:t>Sustainability – </a:t>
            </a:r>
            <a:r>
              <a:rPr lang="en-US" sz="1600"/>
              <a:t>all recommendations will be assessed for their short term and long term impact to the University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/>
              <a:t>Holistic View – </a:t>
            </a:r>
            <a:r>
              <a:rPr lang="en-US" sz="1600"/>
              <a:t>all recommendations  will be assessed for the financial and non financial impact</a:t>
            </a:r>
            <a:r>
              <a:rPr lang="en-US" sz="1600" b="1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/>
              <a:t>Fiscal Accountability – </a:t>
            </a:r>
            <a:r>
              <a:rPr lang="en-US" sz="1600"/>
              <a:t>the recommendations will Employ Best</a:t>
            </a:r>
            <a:r>
              <a:rPr lang="en-US" sz="1600" b="1"/>
              <a:t> </a:t>
            </a:r>
            <a:r>
              <a:rPr lang="en-US" sz="1600"/>
              <a:t>Practice approaches – focus on efficiency and economy</a:t>
            </a:r>
            <a:r>
              <a:rPr lang="en-US" sz="1600" b="1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/>
              <a:t>Stability – </a:t>
            </a:r>
            <a:r>
              <a:rPr lang="en-US" sz="1600"/>
              <a:t>recommendations will smooth the impact to avoid severe ups and downs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27BF84E-DC06-431A-ACEB-97E9BEAD0350}" type="slidenum">
              <a:rPr lang="en-US" sz="1400">
                <a:ea typeface="Osaka" pitchFamily="-107" charset="-128"/>
              </a:rPr>
              <a:pPr algn="r" eaLnBrk="0" hangingPunct="0"/>
              <a:t>6</a:t>
            </a:fld>
            <a:endParaRPr lang="en-US" sz="1400">
              <a:ea typeface="Osaka" pitchFamily="-107" charset="-128"/>
            </a:endParaRPr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5029200" y="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755650" y="2924175"/>
            <a:ext cx="7772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7A003C"/>
              </a:buClr>
              <a:buSzPct val="120000"/>
              <a:buFont typeface="Wingdings" pitchFamily="2" charset="2"/>
              <a:buNone/>
            </a:pPr>
            <a:endParaRPr lang="en-CA" sz="2400" b="1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5029200" y="15240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The Campaign for McMaster University</a:t>
            </a:r>
          </a:p>
        </p:txBody>
      </p:sp>
      <p:pic>
        <p:nvPicPr>
          <p:cNvPr id="26629" name="Picture 9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3"/>
            <a:ext cx="91440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41300" y="1125538"/>
            <a:ext cx="89027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7A003C"/>
                </a:solidFill>
              </a:rPr>
              <a:t>Committee Members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468313" y="1674813"/>
            <a:ext cx="8353425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r>
              <a:rPr lang="en-US" sz="1400" b="1"/>
              <a:t>Dave Lazzarato - Chair</a:t>
            </a:r>
          </a:p>
          <a:p>
            <a:r>
              <a:rPr lang="en-US" sz="1200"/>
              <a:t>Board of Governors</a:t>
            </a:r>
          </a:p>
          <a:p>
            <a:endParaRPr lang="en-US" sz="1200"/>
          </a:p>
          <a:p>
            <a:r>
              <a:rPr lang="en-US" sz="1200" b="1"/>
              <a:t>Doug Barber 		Azim Kasmani</a:t>
            </a:r>
          </a:p>
          <a:p>
            <a:r>
              <a:rPr lang="en-US" sz="1200"/>
              <a:t>Board of Governors</a:t>
            </a:r>
            <a:r>
              <a:rPr lang="en-US" sz="1200" b="1"/>
              <a:t>		</a:t>
            </a:r>
            <a:r>
              <a:rPr lang="en-US" sz="1200"/>
              <a:t>McMaster Students Union </a:t>
            </a:r>
          </a:p>
          <a:p>
            <a:endParaRPr lang="en-US" sz="1200"/>
          </a:p>
          <a:p>
            <a:r>
              <a:rPr lang="en-US" sz="1200" b="1"/>
              <a:t>John Berlinsky		Kostalena Michelaki		</a:t>
            </a:r>
          </a:p>
          <a:p>
            <a:r>
              <a:rPr lang="en-US" sz="1200"/>
              <a:t>MUFA </a:t>
            </a:r>
            <a:r>
              <a:rPr lang="en-US" sz="1200" b="1"/>
              <a:t>			</a:t>
            </a:r>
            <a:r>
              <a:rPr lang="en-US" sz="1200"/>
              <a:t>Faculty of Social Sciences</a:t>
            </a:r>
            <a:r>
              <a:rPr lang="en-US" sz="1200" b="1"/>
              <a:t> </a:t>
            </a:r>
          </a:p>
          <a:p>
            <a:endParaRPr lang="en-US" sz="1200"/>
          </a:p>
          <a:p>
            <a:r>
              <a:rPr lang="en-US" sz="1200" b="1"/>
              <a:t>Eric Brown			Sam Minniti				Ex Officio</a:t>
            </a:r>
          </a:p>
          <a:p>
            <a:r>
              <a:rPr lang="en-US" sz="1200"/>
              <a:t>Faculty of Health Sciences</a:t>
            </a:r>
            <a:r>
              <a:rPr lang="en-US" sz="1200" b="1"/>
              <a:t>		</a:t>
            </a:r>
            <a:r>
              <a:rPr lang="en-US" sz="1200"/>
              <a:t>McMaster Association of Part-time Students</a:t>
            </a:r>
            <a:r>
              <a:rPr lang="en-US" sz="1200" b="1"/>
              <a:t>								 	Karen Belaire </a:t>
            </a:r>
          </a:p>
          <a:p>
            <a:r>
              <a:rPr lang="en-US" sz="1200" b="1"/>
              <a:t>Mark Chamberlain		Fiona McNeill		 	Ilene Busch-Vishniac</a:t>
            </a:r>
          </a:p>
          <a:p>
            <a:r>
              <a:rPr lang="en-US" sz="1200"/>
              <a:t>Board of Governors</a:t>
            </a:r>
            <a:r>
              <a:rPr lang="en-US" sz="1200" b="1"/>
              <a:t>		</a:t>
            </a:r>
            <a:r>
              <a:rPr lang="en-US" sz="1200"/>
              <a:t>Faculty of Science</a:t>
            </a:r>
            <a:r>
              <a:rPr lang="en-US" sz="1200" b="1"/>
              <a:t> 		 	Mark Haley </a:t>
            </a:r>
          </a:p>
          <a:p>
            <a:r>
              <a:rPr lang="en-US" sz="1200" b="1"/>
              <a:t>							Karen Menard </a:t>
            </a:r>
          </a:p>
          <a:p>
            <a:r>
              <a:rPr lang="en-US" sz="1200" b="1"/>
              <a:t>John Connolly	</a:t>
            </a:r>
            <a:r>
              <a:rPr lang="en-US" sz="1200"/>
              <a:t>	</a:t>
            </a:r>
            <a:r>
              <a:rPr lang="en-US" sz="1200" b="1"/>
              <a:t>Ayesha Rashid</a:t>
            </a:r>
            <a:r>
              <a:rPr lang="en-US" sz="1200"/>
              <a:t>			</a:t>
            </a:r>
            <a:r>
              <a:rPr lang="en-US" sz="1200" b="1"/>
              <a:t>Lilian Scime</a:t>
            </a:r>
            <a:r>
              <a:rPr lang="en-US" sz="1200"/>
              <a:t> </a:t>
            </a:r>
          </a:p>
          <a:p>
            <a:r>
              <a:rPr lang="en-US" sz="1200"/>
              <a:t>Faculty of Humanities 		Graduate Student Association</a:t>
            </a:r>
          </a:p>
          <a:p>
            <a:endParaRPr lang="en-US" sz="1200" b="1"/>
          </a:p>
          <a:p>
            <a:r>
              <a:rPr lang="en-US" sz="1200" b="1"/>
              <a:t>Susan Denburg		Matt Root </a:t>
            </a:r>
          </a:p>
          <a:p>
            <a:r>
              <a:rPr lang="en-US" sz="1200"/>
              <a:t>Faculty-Health Sciences</a:t>
            </a:r>
            <a:r>
              <a:rPr lang="en-US" sz="1200" b="1"/>
              <a:t> 		</a:t>
            </a:r>
            <a:r>
              <a:rPr lang="en-US" sz="1200"/>
              <a:t>CAW Local 555</a:t>
            </a:r>
          </a:p>
          <a:p>
            <a:endParaRPr lang="en-US" sz="1200" b="1"/>
          </a:p>
          <a:p>
            <a:r>
              <a:rPr lang="en-US" sz="1200" b="1"/>
              <a:t>Terry Flynn			Heather Sheardown</a:t>
            </a:r>
          </a:p>
          <a:p>
            <a:r>
              <a:rPr lang="en-US" sz="1200"/>
              <a:t>School of Business</a:t>
            </a:r>
            <a:r>
              <a:rPr lang="en-US" sz="1200" b="1"/>
              <a:t> 		</a:t>
            </a:r>
            <a:r>
              <a:rPr lang="en-US" sz="1200"/>
              <a:t>Faculty of Engineering</a:t>
            </a:r>
          </a:p>
          <a:p>
            <a:endParaRPr lang="en-US" sz="1200"/>
          </a:p>
          <a:p>
            <a:r>
              <a:rPr lang="en-US" sz="1200" b="1"/>
              <a:t>Heather Johnson</a:t>
            </a:r>
            <a:r>
              <a:rPr lang="en-US" sz="1200"/>
              <a:t> 		</a:t>
            </a:r>
            <a:r>
              <a:rPr lang="en-US" sz="1200" b="1"/>
              <a:t>Dave Tucker</a:t>
            </a:r>
          </a:p>
          <a:p>
            <a:r>
              <a:rPr lang="en-US" sz="1200"/>
              <a:t>CUPE 3906 			The Management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576262"/>
          </a:xfrm>
        </p:spPr>
        <p:txBody>
          <a:bodyPr/>
          <a:lstStyle/>
          <a:p>
            <a:r>
              <a:rPr lang="en-US" sz="2800" b="1" smtClean="0">
                <a:solidFill>
                  <a:srgbClr val="7A003C"/>
                </a:solidFill>
              </a:rPr>
              <a:t>Work To Date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2814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800" b="1" smtClean="0"/>
          </a:p>
          <a:p>
            <a:pPr>
              <a:lnSpc>
                <a:spcPct val="80000"/>
              </a:lnSpc>
            </a:pPr>
            <a:endParaRPr lang="en-US" sz="1800" b="1" smtClean="0"/>
          </a:p>
          <a:p>
            <a:pPr>
              <a:lnSpc>
                <a:spcPct val="80000"/>
              </a:lnSpc>
            </a:pPr>
            <a:r>
              <a:rPr lang="en-US" sz="1800" b="1" smtClean="0"/>
              <a:t>Initial work has been to discuss the major external and internal issues facing the University. </a:t>
            </a:r>
          </a:p>
          <a:p>
            <a:pPr>
              <a:lnSpc>
                <a:spcPct val="80000"/>
              </a:lnSpc>
            </a:pPr>
            <a:endParaRPr lang="en-US" sz="1800" b="1" smtClean="0"/>
          </a:p>
          <a:p>
            <a:pPr>
              <a:lnSpc>
                <a:spcPct val="80000"/>
              </a:lnSpc>
            </a:pPr>
            <a:endParaRPr lang="en-US" sz="1800" b="1" smtClean="0"/>
          </a:p>
          <a:p>
            <a:pPr>
              <a:lnSpc>
                <a:spcPct val="80000"/>
              </a:lnSpc>
            </a:pPr>
            <a:r>
              <a:rPr lang="en-US" sz="1800" b="1" smtClean="0"/>
              <a:t>Important to enable all Committee members to gain an understanding of these issues.</a:t>
            </a:r>
          </a:p>
          <a:p>
            <a:pPr>
              <a:lnSpc>
                <a:spcPct val="80000"/>
              </a:lnSpc>
            </a:pPr>
            <a:endParaRPr lang="en-US" sz="1800" b="1" smtClean="0"/>
          </a:p>
          <a:p>
            <a:pPr>
              <a:lnSpc>
                <a:spcPct val="80000"/>
              </a:lnSpc>
            </a:pPr>
            <a:endParaRPr lang="en-US" sz="1800" b="1" smtClean="0"/>
          </a:p>
          <a:p>
            <a:pPr>
              <a:lnSpc>
                <a:spcPct val="80000"/>
              </a:lnSpc>
            </a:pPr>
            <a:r>
              <a:rPr lang="en-US" sz="1800" b="1" smtClean="0"/>
              <a:t>This has included presentations by a variety of external subject matter experts.</a:t>
            </a:r>
          </a:p>
          <a:p>
            <a:pPr>
              <a:lnSpc>
                <a:spcPct val="80000"/>
              </a:lnSpc>
            </a:pPr>
            <a:endParaRPr lang="en-US" sz="1800" b="1" smtClean="0"/>
          </a:p>
          <a:p>
            <a:pPr>
              <a:lnSpc>
                <a:spcPct val="80000"/>
              </a:lnSpc>
            </a:pPr>
            <a:endParaRPr lang="en-US" sz="1800" b="1" smtClean="0"/>
          </a:p>
        </p:txBody>
      </p:sp>
      <p:pic>
        <p:nvPicPr>
          <p:cNvPr id="28675" name="Picture 9" descr="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25538"/>
            <a:ext cx="8229600" cy="576262"/>
          </a:xfrm>
        </p:spPr>
        <p:txBody>
          <a:bodyPr/>
          <a:lstStyle/>
          <a:p>
            <a:r>
              <a:rPr lang="en-US" sz="2800" b="1" smtClean="0">
                <a:solidFill>
                  <a:srgbClr val="7A003C"/>
                </a:solidFill>
              </a:rPr>
              <a:t>Work To Date cont’d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229600" cy="4137025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  </a:t>
            </a:r>
            <a:r>
              <a:rPr lang="en-US" sz="2000" b="1" u="sng" smtClean="0">
                <a:solidFill>
                  <a:srgbClr val="990033"/>
                </a:solidFill>
              </a:rPr>
              <a:t>External</a:t>
            </a:r>
          </a:p>
          <a:p>
            <a:pPr>
              <a:buFontTx/>
              <a:buNone/>
            </a:pPr>
            <a:endParaRPr lang="en-US" sz="2000" b="1" u="sng" smtClean="0">
              <a:solidFill>
                <a:srgbClr val="990033"/>
              </a:solidFill>
            </a:endParaRPr>
          </a:p>
          <a:p>
            <a:r>
              <a:rPr lang="en-US" sz="1800" b="1" smtClean="0"/>
              <a:t>Current Economic Climate</a:t>
            </a:r>
          </a:p>
          <a:p>
            <a:pPr>
              <a:buFontTx/>
              <a:buNone/>
            </a:pPr>
            <a:endParaRPr lang="en-US" sz="1800" b="1" smtClean="0"/>
          </a:p>
          <a:p>
            <a:r>
              <a:rPr lang="en-US" sz="1800" b="1" smtClean="0"/>
              <a:t>Provincial and Federal government</a:t>
            </a:r>
          </a:p>
          <a:p>
            <a:pPr>
              <a:buFontTx/>
              <a:buNone/>
            </a:pPr>
            <a:r>
              <a:rPr lang="en-US" sz="1800" b="1" smtClean="0"/>
              <a:t>		- funding models</a:t>
            </a:r>
          </a:p>
          <a:p>
            <a:pPr>
              <a:buFontTx/>
              <a:buNone/>
            </a:pPr>
            <a:r>
              <a:rPr lang="en-US" sz="1800" b="1" smtClean="0"/>
              <a:t>		- relations and advocacy</a:t>
            </a:r>
          </a:p>
          <a:p>
            <a:pPr>
              <a:buFontTx/>
              <a:buNone/>
            </a:pPr>
            <a:r>
              <a:rPr lang="en-US" sz="1800" b="1" smtClean="0"/>
              <a:t>		- stimulus initiatives</a:t>
            </a:r>
          </a:p>
          <a:p>
            <a:pPr>
              <a:buFontTx/>
              <a:buNone/>
            </a:pPr>
            <a:endParaRPr lang="en-US" sz="1800" b="1" smtClean="0"/>
          </a:p>
          <a:p>
            <a:r>
              <a:rPr lang="en-US" sz="1800" b="1" smtClean="0"/>
              <a:t>Relative Positions of Other Universities</a:t>
            </a:r>
          </a:p>
          <a:p>
            <a:pPr>
              <a:buFontTx/>
              <a:buNone/>
            </a:pPr>
            <a:endParaRPr lang="en-US" sz="1800" b="1" smtClean="0"/>
          </a:p>
        </p:txBody>
      </p:sp>
      <p:pic>
        <p:nvPicPr>
          <p:cNvPr id="29699" name="Picture 9" descr="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25538"/>
            <a:ext cx="8229600" cy="576262"/>
          </a:xfrm>
        </p:spPr>
        <p:txBody>
          <a:bodyPr/>
          <a:lstStyle/>
          <a:p>
            <a:r>
              <a:rPr lang="en-US" sz="2800" b="1" smtClean="0">
                <a:solidFill>
                  <a:srgbClr val="7A003C"/>
                </a:solidFill>
              </a:rPr>
              <a:t>Work To Date cont’d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39608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 </a:t>
            </a:r>
            <a:r>
              <a:rPr lang="en-US" sz="2000" b="1" u="sng" smtClean="0">
                <a:solidFill>
                  <a:srgbClr val="990033"/>
                </a:solidFill>
              </a:rPr>
              <a:t>Internal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u="sng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b="1" smtClean="0"/>
              <a:t>Financial Results and Projections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 smtClean="0"/>
          </a:p>
          <a:p>
            <a:pPr>
              <a:lnSpc>
                <a:spcPct val="80000"/>
              </a:lnSpc>
            </a:pPr>
            <a:r>
              <a:rPr lang="en-US" sz="1800" b="1" smtClean="0"/>
              <a:t>Endowments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 smtClean="0"/>
          </a:p>
          <a:p>
            <a:pPr>
              <a:lnSpc>
                <a:spcPct val="80000"/>
              </a:lnSpc>
            </a:pPr>
            <a:r>
              <a:rPr lang="en-US" sz="1800" b="1" smtClean="0"/>
              <a:t>Post Retirement Benefits and Pension Benefits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 smtClean="0"/>
          </a:p>
          <a:p>
            <a:pPr>
              <a:lnSpc>
                <a:spcPct val="80000"/>
              </a:lnSpc>
            </a:pPr>
            <a:r>
              <a:rPr lang="en-US" sz="1800" b="1" smtClean="0"/>
              <a:t>Investment Performance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 smtClean="0"/>
          </a:p>
          <a:p>
            <a:pPr>
              <a:lnSpc>
                <a:spcPct val="80000"/>
              </a:lnSpc>
            </a:pPr>
            <a:r>
              <a:rPr lang="en-US" sz="1800" b="1" smtClean="0"/>
              <a:t>Fundraising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 smtClean="0"/>
          </a:p>
          <a:p>
            <a:pPr>
              <a:lnSpc>
                <a:spcPct val="80000"/>
              </a:lnSpc>
            </a:pPr>
            <a:r>
              <a:rPr lang="en-US" sz="1800" b="1" smtClean="0"/>
              <a:t>Student Enrolment</a:t>
            </a:r>
            <a:r>
              <a:rPr lang="en-US" sz="1400" smtClean="0"/>
              <a:t> </a:t>
            </a:r>
            <a:endParaRPr lang="en-US" sz="1800" smtClean="0"/>
          </a:p>
        </p:txBody>
      </p:sp>
      <p:pic>
        <p:nvPicPr>
          <p:cNvPr id="30723" name="Picture 9" descr="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579</Words>
  <Application>Microsoft Office PowerPoint</Application>
  <PresentationFormat>On-screen Show (4:3)</PresentationFormat>
  <Paragraphs>175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Osaka</vt:lpstr>
      <vt:lpstr>Verdana</vt:lpstr>
      <vt:lpstr>ＭＳ Ｐゴシック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Work To Date</vt:lpstr>
      <vt:lpstr>Work To Date cont’d</vt:lpstr>
      <vt:lpstr>Work To Date cont’d</vt:lpstr>
      <vt:lpstr>Work To Date cont’d</vt:lpstr>
      <vt:lpstr>Next Steps</vt:lpstr>
      <vt:lpstr>Slide 12</vt:lpstr>
    </vt:vector>
  </TitlesOfParts>
  <Company>McMaster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graynan</dc:creator>
  <cp:lastModifiedBy>Jill Axisa</cp:lastModifiedBy>
  <cp:revision>120</cp:revision>
  <dcterms:created xsi:type="dcterms:W3CDTF">2009-02-06T21:24:56Z</dcterms:created>
  <dcterms:modified xsi:type="dcterms:W3CDTF">2009-05-07T17:56:17Z</dcterms:modified>
</cp:coreProperties>
</file>